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6A512-8091-4D09-BBB6-8FE7527880A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91985-B07C-4A9E-BBE5-3D5FFE0F7D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129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r>
              <a:rPr lang="ar-IQ" altLang="en-US" smtClean="0"/>
              <a:t>الأهداف الأساسية لقياس الإنتاجية هي:</a:t>
            </a:r>
            <a:br>
              <a:rPr lang="ar-IQ" altLang="en-US" smtClean="0"/>
            </a:br>
            <a:r>
              <a:rPr lang="ar-IQ" altLang="en-US" smtClean="0"/>
              <a:t/>
            </a:r>
            <a:br>
              <a:rPr lang="ar-IQ" altLang="en-US" smtClean="0"/>
            </a:br>
            <a:r>
              <a:rPr lang="ar-IQ" altLang="en-US" smtClean="0"/>
              <a:t>لدراسة أداء النظام مع مرور الوقت.</a:t>
            </a:r>
            <a:br>
              <a:rPr lang="ar-IQ" altLang="en-US" smtClean="0"/>
            </a:br>
            <a:r>
              <a:rPr lang="ar-IQ" altLang="en-US" smtClean="0"/>
              <a:t>الحصول على مقارنة نسبية لأنظمة مختلفة لمستوى معين</a:t>
            </a:r>
            <a:br>
              <a:rPr lang="ar-IQ" altLang="en-US" smtClean="0"/>
            </a:br>
            <a:r>
              <a:rPr lang="ar-IQ" altLang="en-US" smtClean="0"/>
              <a:t>لمقارنة الإنتاجية الفعلية للنظام مع الإنتاجية المخطط لها</a:t>
            </a:r>
            <a:br>
              <a:rPr lang="ar-IQ" altLang="en-US" smtClean="0"/>
            </a:br>
            <a:r>
              <a:rPr lang="ar-IQ" altLang="en-US" smtClean="0"/>
              <a:t>الطريقة الأكثر شيوعا هي التعبير عن كل من المخرجات والمدخلات من الناحية النقدية.</a:t>
            </a: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4C2CBDC-FA31-49AB-9763-0F377F29F704}" type="slidenum">
              <a:rPr lang="en-GB"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2DF9F17-732B-4ADB-BDF8-4541D32376B0}" type="slidenum">
              <a:rPr lang="en-GB"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r>
              <a:rPr lang="ar-IQ" altLang="en-US" smtClean="0"/>
              <a:t>أ- إنتاجية الأراضي: يقال إن إنتاجية الأراضي والمباني قد زادت إذا زاد إنتاج السلع والخدمات في ذلك المجال.</a:t>
            </a:r>
            <a:br>
              <a:rPr lang="ar-IQ" altLang="en-US" smtClean="0"/>
            </a:br>
            <a:r>
              <a:rPr lang="ar-IQ" altLang="en-US" smtClean="0"/>
              <a:t>ب- إنتاجية المواد: تصبح إنتاجية المواد عاملاً رئيسياً في الإنتاج / التشغيل الاقتصادي.</a:t>
            </a:r>
            <a:br>
              <a:rPr lang="ar-IQ" altLang="en-US" smtClean="0"/>
            </a:br>
            <a:r>
              <a:rPr lang="ar-IQ" altLang="en-US" smtClean="0"/>
              <a:t>  الإنتاجية المادية = عدد الوحدات المنتجة / تكلفة المواد</a:t>
            </a:r>
            <a:br>
              <a:rPr lang="ar-IQ" altLang="en-US" smtClean="0"/>
            </a:br>
            <a:r>
              <a:rPr lang="en-GB" altLang="en-US" smtClean="0"/>
              <a:t>can </a:t>
            </a:r>
            <a:r>
              <a:rPr lang="ar-IQ" altLang="en-US" smtClean="0"/>
              <a:t>يمكن زيادة إنتاجية المواد الخام عن طريق ؛</a:t>
            </a:r>
            <a:br>
              <a:rPr lang="ar-IQ" altLang="en-US" smtClean="0"/>
            </a:br>
            <a:r>
              <a:rPr lang="ar-IQ" altLang="en-US" smtClean="0"/>
              <a:t>1. اختيار التصميم المناسب ،</a:t>
            </a:r>
            <a:br>
              <a:rPr lang="ar-IQ" altLang="en-US" smtClean="0"/>
            </a:br>
            <a:r>
              <a:rPr lang="ar-IQ" altLang="en-US" smtClean="0"/>
              <a:t>2. أفضل التعامل مع المواد والحد من الرفض ،</a:t>
            </a:r>
            <a:br>
              <a:rPr lang="ar-IQ" altLang="en-US" smtClean="0"/>
            </a:br>
            <a:r>
              <a:rPr lang="ar-IQ" altLang="en-US" smtClean="0"/>
              <a:t>3. إعادة تدوير وإعادة استخدام المواد ،</a:t>
            </a:r>
            <a:br>
              <a:rPr lang="ar-IQ" altLang="en-US" smtClean="0"/>
            </a:br>
            <a:r>
              <a:rPr lang="ar-IQ" altLang="en-US" smtClean="0"/>
              <a:t>  4. البحث عن المواد الرخيصة البديلة.</a:t>
            </a: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0D9062B-EC0A-4CAD-98ED-89D150C97277}" type="slidenum">
              <a:rPr lang="en-GB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r>
              <a:rPr lang="ar-IQ" altLang="en-US" smtClean="0"/>
              <a:t>ج- إنتاجية العمل</a:t>
            </a:r>
            <a:br>
              <a:rPr lang="ar-IQ" altLang="en-US" smtClean="0"/>
            </a:br>
            <a:r>
              <a:rPr lang="ar-IQ" altLang="en-US" smtClean="0"/>
              <a:t>يمكن قياس الناتج بالكمية الإجمالية المنتجة ويمكن قياس العمالة في مجموع ساعات العمل المطلوبة لإنتاج هذا الناتج.</a:t>
            </a:r>
            <a:br>
              <a:rPr lang="ar-IQ" altLang="en-US" smtClean="0"/>
            </a:br>
            <a:r>
              <a:rPr lang="ar-IQ" altLang="en-US" smtClean="0"/>
              <a:t>إنتاجية العبور = عدد الوحدات المنتجة / ساعات استخدام الرجل</a:t>
            </a:r>
            <a:br>
              <a:rPr lang="ar-IQ" altLang="en-US" smtClean="0"/>
            </a:br>
            <a:r>
              <a:rPr lang="en-GB" altLang="en-US" smtClean="0"/>
              <a:t>can </a:t>
            </a:r>
            <a:r>
              <a:rPr lang="ar-IQ" altLang="en-US" smtClean="0"/>
              <a:t>يمكن زيادة إنتاجية السيارات من خلال ؛</a:t>
            </a:r>
            <a:br>
              <a:rPr lang="ar-IQ" altLang="en-US" smtClean="0"/>
            </a:br>
            <a:r>
              <a:rPr lang="ar-IQ" altLang="en-US" smtClean="0"/>
              <a:t>توفير التدريب لاستخدام أفضل طريقة للإنتاج</a:t>
            </a:r>
            <a:br>
              <a:rPr lang="ar-IQ" altLang="en-US" smtClean="0"/>
            </a:br>
            <a:r>
              <a:rPr lang="ar-IQ" altLang="en-US" smtClean="0"/>
              <a:t>تحفيز العمال باستمرار من خلال توفير الحوافز المالية وغير المالية</a:t>
            </a:r>
            <a:br>
              <a:rPr lang="ar-IQ" altLang="en-US" smtClean="0"/>
            </a:br>
            <a:r>
              <a:rPr lang="ar-IQ" altLang="en-US" smtClean="0"/>
              <a:t>الحفاظ على معنويات عالية من الموظفين</a:t>
            </a:r>
            <a:br>
              <a:rPr lang="ar-IQ" altLang="en-US" smtClean="0"/>
            </a:br>
            <a:r>
              <a:rPr lang="ar-IQ" altLang="en-US" smtClean="0"/>
              <a:t>  تحسين ظروف العمل في المصنع.</a:t>
            </a:r>
            <a:endParaRPr lang="en-GB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B5956B7-BC5E-4CFC-B0C2-F344E7E0F854}" type="slidenum">
              <a:rPr lang="en-GB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r>
              <a:rPr lang="ar-IQ" altLang="en-US" smtClean="0"/>
              <a:t>د- إنتاجية الماكينة</a:t>
            </a:r>
            <a:br>
              <a:rPr lang="ar-IQ" altLang="en-US" smtClean="0"/>
            </a:br>
            <a:r>
              <a:rPr lang="ar-IQ" altLang="en-US" smtClean="0"/>
              <a:t>يمكن قياس الناتج بالكمية الكلية المنتجة ويمكن قياس الماكينة في مجموع ساعات الماكينة اللازمة لإنتاج ذلك الناتج.</a:t>
            </a:r>
            <a:br>
              <a:rPr lang="ar-IQ" altLang="en-US" smtClean="0"/>
            </a:br>
            <a:r>
              <a:rPr lang="en-GB" altLang="en-US" smtClean="0"/>
              <a:t>Product </a:t>
            </a:r>
            <a:r>
              <a:rPr lang="ar-IQ" altLang="en-US" smtClean="0"/>
              <a:t>إنتاجية الماكينة = الإنتاج الفعلي / ساعات الماكينة الفعلية المستخدمة</a:t>
            </a:r>
            <a:br>
              <a:rPr lang="ar-IQ" altLang="en-US" smtClean="0"/>
            </a:br>
            <a:r>
              <a:rPr lang="en-GB" altLang="en-US" smtClean="0"/>
              <a:t>can </a:t>
            </a:r>
            <a:r>
              <a:rPr lang="ar-IQ" altLang="en-US" smtClean="0"/>
              <a:t>يمكن تحسين الإنتاجية الآلية عن طريق ؛</a:t>
            </a:r>
            <a:br>
              <a:rPr lang="ar-IQ" altLang="en-US" smtClean="0"/>
            </a:br>
            <a:r>
              <a:rPr lang="ar-IQ" altLang="en-US" smtClean="0"/>
              <a:t>صيانة وقائية</a:t>
            </a:r>
            <a:br>
              <a:rPr lang="ar-IQ" altLang="en-US" smtClean="0"/>
            </a:br>
            <a:r>
              <a:rPr lang="ar-IQ" altLang="en-US" smtClean="0"/>
              <a:t>  استخدام السرعة المناسبة ، الخ.</a:t>
            </a:r>
            <a:br>
              <a:rPr lang="ar-IQ" altLang="en-US" smtClean="0"/>
            </a:br>
            <a:r>
              <a:rPr lang="ar-IQ" altLang="en-US" smtClean="0"/>
              <a:t>استخدام أساليب الدراسة الأسلوب (استخدام أفضل طريقة)</a:t>
            </a:r>
            <a:br>
              <a:rPr lang="ar-IQ" altLang="en-US" smtClean="0"/>
            </a:br>
            <a:r>
              <a:rPr lang="ar-IQ" altLang="en-US" smtClean="0"/>
              <a:t>استخدام العمال المهرة والمدربين بشكل صحيح</a:t>
            </a:r>
            <a:endParaRPr lang="en-GB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1E74A5-023C-46DF-AAFD-3B4FAB00CE64}" type="slidenum">
              <a:rPr lang="en-GB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r>
              <a:rPr lang="ar-IQ" altLang="en-US" smtClean="0"/>
              <a:t>ه- إنتاجية رأس المال</a:t>
            </a:r>
            <a:br>
              <a:rPr lang="ar-IQ" altLang="en-US" smtClean="0"/>
            </a:br>
            <a:r>
              <a:rPr lang="ar-IQ" altLang="en-US" smtClean="0"/>
              <a:t>► الإنتاجية الرأسيّة = تشغيل ساعات العمل الفعلية / الفعلية المستخدمة</a:t>
            </a:r>
            <a:br>
              <a:rPr lang="ar-IQ" altLang="en-US" smtClean="0"/>
            </a:br>
            <a:r>
              <a:rPr lang="en-GB" altLang="en-US" smtClean="0"/>
              <a:t>can </a:t>
            </a:r>
            <a:r>
              <a:rPr lang="ar-IQ" altLang="en-US" smtClean="0"/>
              <a:t>يمكن تحسين الإنتاجية الرأسيّة عن طريق ؛</a:t>
            </a:r>
            <a:br>
              <a:rPr lang="ar-IQ" altLang="en-US" smtClean="0"/>
            </a:br>
            <a:r>
              <a:rPr lang="ar-IQ" altLang="en-US" smtClean="0"/>
              <a:t>  استخدام أفضل للموارد الرأسمالية مثل الأرض وآلات البناء وما إلى ذلك.</a:t>
            </a:r>
            <a:br>
              <a:rPr lang="ar-IQ" altLang="en-US" smtClean="0"/>
            </a:br>
            <a:r>
              <a:rPr lang="ar-IQ" altLang="en-US" smtClean="0"/>
              <a:t>  اتخاذ دقيق أو شراء القرار</a:t>
            </a:r>
            <a:br>
              <a:rPr lang="ar-IQ" altLang="en-US" smtClean="0"/>
            </a:br>
            <a:r>
              <a:rPr lang="ar-IQ" altLang="en-US" smtClean="0"/>
              <a:t>  باستخدام التقنيات الحديثة للإنتاج ، والصيانة ، ونظام التصنيع المرن ، وتخطيط المصنع المناسب إلخ.</a:t>
            </a:r>
            <a:endParaRPr lang="en-GB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EF63AB-4894-43AA-BB47-DA255AC98545}" type="slidenum">
              <a:rPr lang="en-GB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r>
              <a:rPr lang="ar-IQ" altLang="en-US" smtClean="0"/>
              <a:t>يستخدم مؤشر الإنتاجية لمقارنة الإنتاجية خلال السنة الحالية بالإنتاجية خلال سنة الأساس.</a:t>
            </a:r>
            <a:br>
              <a:rPr lang="ar-IQ" altLang="en-US" smtClean="0"/>
            </a:br>
            <a:r>
              <a:rPr lang="ar-IQ" altLang="en-US" smtClean="0"/>
              <a:t> سنة الأساس هي أي سنة تستخدمها الشركة للدراسة المقارنة.</a:t>
            </a:r>
            <a:br>
              <a:rPr lang="ar-IQ" altLang="en-US" smtClean="0"/>
            </a:br>
            <a:r>
              <a:rPr lang="ar-IQ" altLang="en-US" smtClean="0"/>
              <a:t>► مؤشر الإنتاجية = الإنتاجية خلال العام الحالي / الإنتاجية خلال سنة الأساس</a:t>
            </a:r>
            <a:endParaRPr lang="en-GB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3A36A5C-970E-462D-86FB-F2538D5D7493}" type="slidenum">
              <a:rPr lang="en-GB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/>
            <a:r>
              <a:rPr lang="ar-IQ" altLang="en-US" smtClean="0"/>
              <a:t>فيما يلي الفوائد المستمدة من زيادة الإنتاجية:</a:t>
            </a:r>
            <a:br>
              <a:rPr lang="ar-IQ" altLang="en-US" smtClean="0"/>
            </a:br>
            <a:r>
              <a:rPr lang="ar-IQ" altLang="en-US" smtClean="0"/>
              <a:t>  فهو يساعد على خفض التكلفة لكل وحدة وبالتالي تحسين الأرباح.</a:t>
            </a:r>
            <a:br>
              <a:rPr lang="ar-IQ" altLang="en-US" smtClean="0"/>
            </a:br>
            <a:r>
              <a:rPr lang="ar-IQ" altLang="en-US" smtClean="0"/>
              <a:t>  يمكن نقل الأرباح من الإنتاجية إلى المستهلكين في شكل منتجات ذات أسعار منخفضة أو منتجات ذات جودة أفضل.</a:t>
            </a:r>
            <a:br>
              <a:rPr lang="ar-IQ" altLang="en-US" smtClean="0"/>
            </a:br>
            <a:r>
              <a:rPr lang="ar-IQ" altLang="en-US" smtClean="0"/>
              <a:t>  ويمكن أيضا تقاسم هذه المكاسب مع العمال أو الموظفين من خلال دفعهم بمعدل أعلى.</a:t>
            </a:r>
            <a:br>
              <a:rPr lang="ar-IQ" altLang="en-US" smtClean="0"/>
            </a:br>
            <a:r>
              <a:rPr lang="ar-IQ" altLang="en-US" smtClean="0"/>
              <a:t>   من شأنه أن يولد المزيد من فرص العمل.</a:t>
            </a:r>
            <a:br>
              <a:rPr lang="ar-IQ" altLang="en-US" smtClean="0"/>
            </a:br>
            <a:r>
              <a:rPr lang="ar-IQ" altLang="en-US" smtClean="0"/>
              <a:t>  الإنتاجية الشاملة تعكس كفاءة نظام الإنتاج.</a:t>
            </a:r>
            <a:br>
              <a:rPr lang="ar-IQ" altLang="en-US" smtClean="0"/>
            </a:br>
            <a:r>
              <a:rPr lang="ar-IQ" altLang="en-US" smtClean="0"/>
              <a:t>  يتم إنتاج المزيد من الإخراج مع نفس الإدخال أو أقل.</a:t>
            </a:r>
            <a:endParaRPr lang="en-GB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4778" indent="-28260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0427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82598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4769" indent="-2260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6939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9110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91281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43452" indent="-2260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DC2AA0-5E9E-4F83-8CA8-1D9955ED67C0}" type="slidenum">
              <a:rPr lang="en-GB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78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31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2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57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68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7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8260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27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3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126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47A22-C28D-4DBB-BBE8-F950D18C6963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D5111-B525-4EC2-98BE-420E8B8875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15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1A4187C-9C7B-4F7E-8497-648D421564F6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40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998538"/>
            <a:ext cx="6661150" cy="762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GB" altLang="en-US" sz="4000" smtClean="0"/>
              <a:t/>
            </a:r>
            <a:br>
              <a:rPr lang="en-GB" altLang="en-US" sz="4000" smtClean="0"/>
            </a:br>
            <a:r>
              <a:rPr lang="en-GB" altLang="en-US" sz="4000" smtClean="0"/>
              <a:t/>
            </a:r>
            <a:br>
              <a:rPr lang="en-GB" altLang="en-US" sz="4000" smtClean="0"/>
            </a:br>
            <a:r>
              <a:rPr lang="en-GB" altLang="en-US" sz="4000" smtClean="0"/>
              <a:t/>
            </a:r>
            <a:br>
              <a:rPr lang="en-GB" altLang="en-US" sz="4000" smtClean="0"/>
            </a:br>
            <a:r>
              <a:rPr lang="en-GB" altLang="en-US" sz="4000" smtClean="0"/>
              <a:t/>
            </a:r>
            <a:br>
              <a:rPr lang="en-GB" altLang="en-US" sz="4000" smtClean="0"/>
            </a:br>
            <a:r>
              <a:rPr lang="en-GB" altLang="en-US" sz="4000" smtClean="0"/>
              <a:t>Industrial Engineering 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3068638"/>
            <a:ext cx="5903912" cy="1368425"/>
          </a:xfrm>
        </p:spPr>
        <p:txBody>
          <a:bodyPr>
            <a:normAutofit lnSpcReduction="10000"/>
          </a:bodyPr>
          <a:lstStyle/>
          <a:p>
            <a:pPr marL="0" indent="0" algn="ctr">
              <a:buFont typeface="Wingdings" pitchFamily="2" charset="2"/>
              <a:buNone/>
            </a:pPr>
            <a:r>
              <a:rPr lang="en-US" altLang="en-US" sz="4400" b="1" smtClean="0">
                <a:solidFill>
                  <a:srgbClr val="009900"/>
                </a:solidFill>
              </a:rPr>
              <a:t>Production and Productivity </a:t>
            </a:r>
            <a:endParaRPr lang="en-GB" altLang="en-US" sz="4400" smtClean="0">
              <a:solidFill>
                <a:srgbClr val="009900"/>
              </a:solidFill>
            </a:endParaRPr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3289427" y="762000"/>
            <a:ext cx="1733296" cy="424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i="1" dirty="0">
                <a:solidFill>
                  <a:srgbClr val="0070C0"/>
                </a:solidFill>
              </a:rPr>
              <a:t>Lecture </a:t>
            </a:r>
            <a:r>
              <a:rPr lang="en-GB" altLang="en-US" sz="2400" i="1" dirty="0" smtClean="0">
                <a:solidFill>
                  <a:srgbClr val="0070C0"/>
                </a:solidFill>
              </a:rPr>
              <a:t>4-2</a:t>
            </a:r>
            <a:endParaRPr lang="en-GB" altLang="en-US" sz="2400" i="1" dirty="0">
              <a:solidFill>
                <a:srgbClr val="0070C0"/>
              </a:solidFill>
            </a:endParaRPr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1158875" y="4797425"/>
            <a:ext cx="6437313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Dr. Salam Nazhan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Chemical Engineering Department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College of Engineering , University of Diyala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8793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42900" y="1401763"/>
            <a:ext cx="8021638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r>
              <a:rPr lang="en-US" altLang="en-US" sz="2400" i="1">
                <a:solidFill>
                  <a:srgbClr val="0033CC"/>
                </a:solidFill>
                <a:latin typeface="Arial" charset="0"/>
              </a:rPr>
              <a:t>Introduction to Industrial Engineering, </a:t>
            </a:r>
            <a:r>
              <a:rPr lang="en-US" altLang="en-US" sz="2400" i="1">
                <a:latin typeface="Arial" charset="0"/>
              </a:rPr>
              <a:t>by</a:t>
            </a:r>
            <a:r>
              <a:rPr lang="en-US" altLang="en-US" sz="2400" i="1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400" i="1">
                <a:latin typeface="Arial" charset="0"/>
              </a:rPr>
              <a:t>Z. Max Shen</a:t>
            </a: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en-US" sz="2400" i="1">
                <a:solidFill>
                  <a:srgbClr val="0033CC"/>
                </a:solidFill>
                <a:latin typeface="Arial" charset="0"/>
              </a:rPr>
              <a:t>Industrial Engineering</a:t>
            </a:r>
            <a:r>
              <a:rPr lang="en-US" altLang="en-US" sz="2400" i="1">
                <a:latin typeface="Arial" charset="0"/>
              </a:rPr>
              <a:t>,  by N. J. Manck</a:t>
            </a: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GB" altLang="en-US" sz="2400" i="1">
                <a:solidFill>
                  <a:srgbClr val="0033CC"/>
                </a:solidFill>
                <a:latin typeface="Arial" charset="0"/>
              </a:rPr>
              <a:t>Industrial Management</a:t>
            </a:r>
            <a:r>
              <a:rPr lang="en-GB" altLang="en-US" sz="2400" i="1">
                <a:latin typeface="Arial" charset="0"/>
              </a:rPr>
              <a:t>, by Shiv Jhalani</a:t>
            </a:r>
          </a:p>
          <a:p>
            <a:pPr eaLnBrk="1" hangingPunct="1">
              <a:buClrTx/>
              <a:buFontTx/>
              <a:buChar char="•"/>
            </a:pP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GB" altLang="en-US" sz="2400" b="1">
                <a:latin typeface="Arial" charset="0"/>
              </a:rPr>
              <a:t>Reference Books:</a:t>
            </a: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1. Management </a:t>
            </a:r>
            <a:r>
              <a:rPr lang="en-GB" altLang="en-US" sz="2400" i="1">
                <a:latin typeface="Arial" charset="0"/>
              </a:rPr>
              <a:t>by Knootz</a:t>
            </a:r>
            <a:r>
              <a:rPr lang="en-GB" altLang="en-US" sz="2400">
                <a:latin typeface="Arial" charset="0"/>
              </a:rPr>
              <a:t>.</a:t>
            </a:r>
          </a:p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2. Management </a:t>
            </a:r>
            <a:r>
              <a:rPr lang="en-GB" altLang="en-US" sz="2400" i="1">
                <a:latin typeface="Arial" charset="0"/>
              </a:rPr>
              <a:t>by Griffin.</a:t>
            </a:r>
          </a:p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3. Management theory and Practices </a:t>
            </a:r>
            <a:r>
              <a:rPr lang="en-GB" altLang="en-US" sz="2400" i="1">
                <a:latin typeface="Arial" charset="0"/>
              </a:rPr>
              <a:t>by JS Chandan</a:t>
            </a:r>
            <a:r>
              <a:rPr lang="en-GB" altLang="en-US" sz="2400">
                <a:latin typeface="Arial" charset="0"/>
              </a:rPr>
              <a:t>.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909888" y="341313"/>
            <a:ext cx="25447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3600">
                <a:solidFill>
                  <a:srgbClr val="0033CC"/>
                </a:solidFill>
                <a:latin typeface="Arial" charset="0"/>
              </a:rPr>
              <a:t>References</a:t>
            </a:r>
            <a:endParaRPr lang="en-GB" altLang="en-US" sz="3600">
              <a:solidFill>
                <a:srgbClr val="00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8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4969704-94CF-4D82-AAD2-9DF9268875C2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73263"/>
            <a:ext cx="7056437" cy="29686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GB" altLang="en-US" sz="1800" b="1" dirty="0" smtClean="0"/>
              <a:t>The basic objectives of productivity measurement are: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altLang="en-US" sz="1800" b="1" dirty="0" smtClean="0"/>
          </a:p>
          <a:p>
            <a:pPr>
              <a:defRPr/>
            </a:pPr>
            <a:r>
              <a:rPr lang="en-GB" altLang="en-US" sz="1800" dirty="0" smtClean="0"/>
              <a:t>To study performance of a system over time. </a:t>
            </a:r>
          </a:p>
          <a:p>
            <a:pPr>
              <a:defRPr/>
            </a:pPr>
            <a:r>
              <a:rPr lang="en-GB" altLang="en-US" sz="1800" dirty="0" smtClean="0"/>
              <a:t>To have relative comparison of different systems for a given level</a:t>
            </a:r>
          </a:p>
          <a:p>
            <a:pPr>
              <a:defRPr/>
            </a:pPr>
            <a:r>
              <a:rPr lang="en-GB" altLang="en-US" sz="1800" dirty="0" smtClean="0"/>
              <a:t>To compare the actual productivity of the system with its planned productivity</a:t>
            </a:r>
          </a:p>
          <a:p>
            <a:pPr>
              <a:defRPr/>
            </a:pPr>
            <a:r>
              <a:rPr lang="en-GB" altLang="en-US" sz="1800" dirty="0" smtClean="0"/>
              <a:t>The most common way is to express both outputs and the inputs in monetary terms. </a:t>
            </a:r>
          </a:p>
        </p:txBody>
      </p:sp>
      <p:sp>
        <p:nvSpPr>
          <p:cNvPr id="10244" name="Rectangle 2"/>
          <p:cNvSpPr txBox="1">
            <a:spLocks noChangeArrowheads="1"/>
          </p:cNvSpPr>
          <p:nvPr/>
        </p:nvSpPr>
        <p:spPr bwMode="auto">
          <a:xfrm>
            <a:off x="1187450" y="849313"/>
            <a:ext cx="63373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chemeClr val="tx2"/>
                </a:solidFill>
              </a:rPr>
              <a:t>Measurement of Productivity</a:t>
            </a:r>
          </a:p>
        </p:txBody>
      </p:sp>
    </p:spTree>
    <p:extLst>
      <p:ext uri="{BB962C8B-B14F-4D97-AF65-F5344CB8AC3E}">
        <p14:creationId xmlns:p14="http://schemas.microsoft.com/office/powerpoint/2010/main" val="1909068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DDD0B9B9-0A57-4039-8F17-9F65FF75B2A5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343900" cy="4321175"/>
          </a:xfrm>
        </p:spPr>
        <p:txBody>
          <a:bodyPr/>
          <a:lstStyle/>
          <a:p>
            <a:r>
              <a:rPr lang="en-GB" altLang="en-US" sz="1400" smtClean="0"/>
              <a:t>►If the outputs and inputs for the period for which productivity is measure, are expressed in rupees, then </a:t>
            </a:r>
          </a:p>
          <a:p>
            <a:r>
              <a:rPr lang="en-GB" altLang="en-US" sz="1400" smtClean="0"/>
              <a:t>Aggregate output = Gross sales= G (say); and </a:t>
            </a:r>
          </a:p>
          <a:p>
            <a:r>
              <a:rPr lang="en-GB" altLang="en-US" sz="1400" smtClean="0"/>
              <a:t>Aggregate input= Cost= C (say) </a:t>
            </a:r>
          </a:p>
          <a:p>
            <a:r>
              <a:rPr lang="en-GB" altLang="en-US" sz="1400" smtClean="0"/>
              <a:t>Thus Total Productivity P = Aggregate Output /Aggregate Input</a:t>
            </a:r>
          </a:p>
          <a:p>
            <a:r>
              <a:rPr lang="en-GB" altLang="en-US" sz="1400" smtClean="0"/>
              <a:t>Total Productivity= P = G / C                                     ………………..(1) </a:t>
            </a:r>
          </a:p>
          <a:p>
            <a:r>
              <a:rPr lang="en-GB" altLang="en-US" sz="1400" smtClean="0"/>
              <a:t>From the definition of profit, we have;  </a:t>
            </a:r>
          </a:p>
          <a:p>
            <a:r>
              <a:rPr lang="en-GB" altLang="en-US" sz="1400" smtClean="0"/>
              <a:t>Profit= π = G - C                                                            ………………….(2) </a:t>
            </a:r>
          </a:p>
          <a:p>
            <a:r>
              <a:rPr lang="en-GB" altLang="en-US" sz="1400" smtClean="0"/>
              <a:t>By dividing eq. (2) by C, π /C = G /C -1</a:t>
            </a:r>
          </a:p>
          <a:p>
            <a:r>
              <a:rPr lang="en-GB" altLang="en-US" sz="1400" smtClean="0"/>
              <a:t>So from (1),    π/C = P-1 </a:t>
            </a:r>
          </a:p>
          <a:p>
            <a:r>
              <a:rPr lang="en-GB" altLang="en-US" sz="1400" smtClean="0"/>
              <a:t>For Zero profit (π =0), P = 1</a:t>
            </a:r>
          </a:p>
          <a:p>
            <a:r>
              <a:rPr lang="en-GB" altLang="en-US" sz="1400" smtClean="0"/>
              <a:t>For a Loss,   (π &lt; 0), P &lt; 1</a:t>
            </a:r>
          </a:p>
          <a:p>
            <a:r>
              <a:rPr lang="en-GB" altLang="en-US" sz="1400" smtClean="0"/>
              <a:t>For a profit, ( π &gt; 0),  P &gt; 1</a:t>
            </a:r>
          </a:p>
          <a:p>
            <a:r>
              <a:rPr lang="en-GB" altLang="en-US" sz="1600" smtClean="0"/>
              <a:t>Zero profit will give a productivity value of 1, while a loss will give productivity value less than 1.The profit to cost ratio will determine the increase in productivity. </a:t>
            </a:r>
          </a:p>
        </p:txBody>
      </p:sp>
      <p:sp>
        <p:nvSpPr>
          <p:cNvPr id="11268" name="Rectangle 2"/>
          <p:cNvSpPr txBox="1">
            <a:spLocks noChangeArrowheads="1"/>
          </p:cNvSpPr>
          <p:nvPr/>
        </p:nvSpPr>
        <p:spPr bwMode="auto">
          <a:xfrm>
            <a:off x="1187450" y="849313"/>
            <a:ext cx="63373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b="1">
                <a:solidFill>
                  <a:schemeClr val="tx2"/>
                </a:solidFill>
              </a:rPr>
              <a:t>Measurement of Productivity</a:t>
            </a:r>
          </a:p>
        </p:txBody>
      </p:sp>
    </p:spTree>
    <p:extLst>
      <p:ext uri="{BB962C8B-B14F-4D97-AF65-F5344CB8AC3E}">
        <p14:creationId xmlns:p14="http://schemas.microsoft.com/office/powerpoint/2010/main" val="251515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2FC81DC-7662-4BB5-9E81-0D43D0FEB441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2017713"/>
            <a:ext cx="8559800" cy="4306887"/>
          </a:xfrm>
        </p:spPr>
        <p:txBody>
          <a:bodyPr/>
          <a:lstStyle/>
          <a:p>
            <a:r>
              <a:rPr lang="en-US" altLang="en-US" sz="2000" smtClean="0">
                <a:solidFill>
                  <a:srgbClr val="0033CC"/>
                </a:solidFill>
              </a:rPr>
              <a:t>A- </a:t>
            </a:r>
            <a:r>
              <a:rPr lang="en-US" altLang="en-US" sz="2000" b="1" smtClean="0">
                <a:solidFill>
                  <a:srgbClr val="0033CC"/>
                </a:solidFill>
              </a:rPr>
              <a:t>Land Productivity:</a:t>
            </a:r>
            <a:r>
              <a:rPr lang="en-US" altLang="en-US" sz="2000" smtClean="0">
                <a:solidFill>
                  <a:srgbClr val="0033CC"/>
                </a:solidFill>
              </a:rPr>
              <a:t>  </a:t>
            </a:r>
            <a:r>
              <a:rPr lang="en-US" altLang="en-US" sz="2000" smtClean="0"/>
              <a:t>The productivity of land and building is said to have increased if the output of goods and services within that area is increased. </a:t>
            </a:r>
            <a:endParaRPr lang="en-GB" altLang="en-US" sz="2000" smtClean="0"/>
          </a:p>
          <a:p>
            <a:r>
              <a:rPr lang="en-US" altLang="en-US" sz="2000" smtClean="0">
                <a:solidFill>
                  <a:srgbClr val="0033CC"/>
                </a:solidFill>
              </a:rPr>
              <a:t>B- </a:t>
            </a:r>
            <a:r>
              <a:rPr lang="en-US" altLang="en-US" sz="2000" b="1" smtClean="0">
                <a:solidFill>
                  <a:srgbClr val="0033CC"/>
                </a:solidFill>
              </a:rPr>
              <a:t>Material Productivity:</a:t>
            </a:r>
            <a:r>
              <a:rPr lang="en-US" altLang="en-US" sz="2000" smtClean="0">
                <a:solidFill>
                  <a:srgbClr val="0033CC"/>
                </a:solidFill>
              </a:rPr>
              <a:t> </a:t>
            </a:r>
            <a:r>
              <a:rPr lang="en-US" altLang="en-US" sz="2000" smtClean="0"/>
              <a:t>The productivity of the materials becomes key factor in economic production / operation.</a:t>
            </a:r>
            <a:endParaRPr lang="en-GB" altLang="en-US" sz="2000" smtClean="0"/>
          </a:p>
          <a:p>
            <a:r>
              <a:rPr lang="en-US" altLang="en-US" sz="2000" smtClean="0"/>
              <a:t> </a:t>
            </a:r>
            <a:r>
              <a:rPr lang="en-US" altLang="en-US" sz="2000" b="1" smtClean="0"/>
              <a:t>Material Productivity =   Number of units produced /Cost of material</a:t>
            </a:r>
            <a:endParaRPr lang="en-GB" altLang="en-US" sz="2000" smtClean="0"/>
          </a:p>
          <a:p>
            <a:r>
              <a:rPr lang="en-US" altLang="en-US" sz="2000" b="1" smtClean="0"/>
              <a:t>►</a:t>
            </a:r>
            <a:r>
              <a:rPr lang="en-US" altLang="en-US" sz="2000" smtClean="0"/>
              <a:t>Raw material productivity can be increased by; </a:t>
            </a:r>
            <a:endParaRPr lang="en-GB" altLang="en-US" sz="2000" smtClean="0"/>
          </a:p>
          <a:p>
            <a:r>
              <a:rPr lang="en-US" altLang="en-US" sz="2000" smtClean="0"/>
              <a:t>1. Proper choice of design, </a:t>
            </a:r>
            <a:endParaRPr lang="en-GB" altLang="en-US" sz="2000" smtClean="0"/>
          </a:p>
          <a:p>
            <a:r>
              <a:rPr lang="en-US" altLang="en-US" sz="2000" smtClean="0"/>
              <a:t>2. Better handling of materials and reduction of rejection, </a:t>
            </a:r>
            <a:endParaRPr lang="en-GB" altLang="en-US" sz="2000" smtClean="0"/>
          </a:p>
          <a:p>
            <a:r>
              <a:rPr lang="en-US" altLang="en-US" sz="2000" smtClean="0"/>
              <a:t>3. Recycling and reuse of materials,</a:t>
            </a:r>
            <a:endParaRPr lang="en-GB" altLang="en-US" sz="2000" smtClean="0"/>
          </a:p>
          <a:p>
            <a:r>
              <a:rPr lang="en-US" altLang="en-US" sz="2000" smtClean="0"/>
              <a:t> 4. Searching alternative cheaper material.</a:t>
            </a:r>
            <a:endParaRPr lang="en-GB" altLang="en-US" sz="20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49313"/>
            <a:ext cx="7669212" cy="779462"/>
          </a:xfrm>
        </p:spPr>
        <p:txBody>
          <a:bodyPr/>
          <a:lstStyle/>
          <a:p>
            <a:pPr algn="ctr"/>
            <a:r>
              <a:rPr lang="en-US" altLang="en-US" sz="3200" b="1" smtClean="0"/>
              <a:t>Kinds of Productivity Measurement</a:t>
            </a:r>
          </a:p>
        </p:txBody>
      </p:sp>
    </p:spTree>
    <p:extLst>
      <p:ext uri="{BB962C8B-B14F-4D97-AF65-F5344CB8AC3E}">
        <p14:creationId xmlns:p14="http://schemas.microsoft.com/office/powerpoint/2010/main" val="1447632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E92304B-4929-4181-8C48-A404174FD96A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76425"/>
            <a:ext cx="8856662" cy="4216400"/>
          </a:xfrm>
        </p:spPr>
        <p:txBody>
          <a:bodyPr/>
          <a:lstStyle/>
          <a:p>
            <a:r>
              <a:rPr lang="en-US" altLang="en-US" sz="2400" smtClean="0">
                <a:solidFill>
                  <a:srgbClr val="0033CC"/>
                </a:solidFill>
              </a:rPr>
              <a:t>C-</a:t>
            </a:r>
            <a:r>
              <a:rPr lang="en-US" altLang="en-US" sz="2400" b="1" smtClean="0">
                <a:solidFill>
                  <a:srgbClr val="0033CC"/>
                </a:solidFill>
              </a:rPr>
              <a:t> Labour Productivity</a:t>
            </a:r>
            <a:endParaRPr lang="en-GB" altLang="en-US" sz="2400" smtClean="0">
              <a:solidFill>
                <a:srgbClr val="0033CC"/>
              </a:solidFill>
            </a:endParaRPr>
          </a:p>
          <a:p>
            <a:r>
              <a:rPr lang="en-US" altLang="en-US" sz="2000" smtClean="0"/>
              <a:t>Output can be measured in total quantity produced and labour can be measured in total man hours required to produce that output.</a:t>
            </a:r>
            <a:endParaRPr lang="en-GB" altLang="en-US" sz="2000" smtClean="0"/>
          </a:p>
          <a:p>
            <a:r>
              <a:rPr lang="en-US" altLang="en-US" sz="2400" smtClean="0"/>
              <a:t>►</a:t>
            </a:r>
            <a:r>
              <a:rPr lang="en-US" altLang="en-US" sz="2400" smtClean="0">
                <a:solidFill>
                  <a:srgbClr val="FF3300"/>
                </a:solidFill>
              </a:rPr>
              <a:t>Labour Productivity = number of units produced / Man hours utilized</a:t>
            </a:r>
            <a:endParaRPr lang="en-GB" altLang="en-US" sz="2400" smtClean="0">
              <a:solidFill>
                <a:srgbClr val="FF3300"/>
              </a:solidFill>
            </a:endParaRPr>
          </a:p>
          <a:p>
            <a:r>
              <a:rPr lang="en-US" altLang="en-US" sz="2400" smtClean="0"/>
              <a:t>►Labour productivity can be increased by;</a:t>
            </a:r>
            <a:endParaRPr lang="en-GB" altLang="en-US" sz="2400" smtClean="0"/>
          </a:p>
          <a:p>
            <a:r>
              <a:rPr lang="en-US" altLang="en-US" sz="2000" smtClean="0"/>
              <a:t>Providing training to use best method of production </a:t>
            </a:r>
            <a:endParaRPr lang="en-GB" altLang="en-US" sz="2000" smtClean="0"/>
          </a:p>
          <a:p>
            <a:r>
              <a:rPr lang="en-US" altLang="en-US" sz="2000" smtClean="0"/>
              <a:t>Constantly motivating the workers by providing financial and non-financial incentives </a:t>
            </a:r>
            <a:endParaRPr lang="en-GB" altLang="en-US" sz="2000" smtClean="0"/>
          </a:p>
          <a:p>
            <a:r>
              <a:rPr lang="en-US" altLang="en-US" sz="2000" smtClean="0"/>
              <a:t>Keeping high morale of the employees </a:t>
            </a:r>
            <a:endParaRPr lang="en-GB" altLang="en-US" sz="2000" smtClean="0"/>
          </a:p>
          <a:p>
            <a:r>
              <a:rPr lang="en-US" altLang="en-US" sz="2000" smtClean="0"/>
              <a:t> Improving working condition on the plant.</a:t>
            </a:r>
            <a:endParaRPr lang="en-GB" altLang="en-US" sz="20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49313"/>
            <a:ext cx="7669212" cy="779462"/>
          </a:xfrm>
        </p:spPr>
        <p:txBody>
          <a:bodyPr/>
          <a:lstStyle/>
          <a:p>
            <a:pPr algn="ctr"/>
            <a:r>
              <a:rPr lang="en-US" altLang="en-US" sz="3200" b="1" smtClean="0"/>
              <a:t>Kinds of Productivity Measurement</a:t>
            </a:r>
          </a:p>
        </p:txBody>
      </p:sp>
    </p:spTree>
    <p:extLst>
      <p:ext uri="{BB962C8B-B14F-4D97-AF65-F5344CB8AC3E}">
        <p14:creationId xmlns:p14="http://schemas.microsoft.com/office/powerpoint/2010/main" val="2491462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1B7297D-D8CA-4EF1-8DCF-93BDC609E35D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238" y="1916113"/>
            <a:ext cx="8135937" cy="3889375"/>
          </a:xfrm>
        </p:spPr>
        <p:txBody>
          <a:bodyPr/>
          <a:lstStyle/>
          <a:p>
            <a:r>
              <a:rPr lang="en-US" altLang="en-US" sz="2000" smtClean="0">
                <a:solidFill>
                  <a:srgbClr val="0033CC"/>
                </a:solidFill>
              </a:rPr>
              <a:t>D-</a:t>
            </a:r>
            <a:r>
              <a:rPr lang="en-US" altLang="en-US" sz="2000" b="1" smtClean="0">
                <a:solidFill>
                  <a:srgbClr val="0033CC"/>
                </a:solidFill>
              </a:rPr>
              <a:t> Machine Productivity</a:t>
            </a:r>
            <a:endParaRPr lang="en-GB" altLang="en-US" sz="2000" smtClean="0">
              <a:solidFill>
                <a:srgbClr val="0033CC"/>
              </a:solidFill>
            </a:endParaRPr>
          </a:p>
          <a:p>
            <a:r>
              <a:rPr lang="en-US" altLang="en-US" sz="2000" smtClean="0"/>
              <a:t>Output can be measured in total quantity produced and machine can be measured in total machine hours required to produce that output.</a:t>
            </a:r>
            <a:endParaRPr lang="en-GB" altLang="en-US" sz="2000" smtClean="0"/>
          </a:p>
          <a:p>
            <a:r>
              <a:rPr lang="en-US" altLang="en-US" sz="2000" smtClean="0"/>
              <a:t>►</a:t>
            </a:r>
            <a:r>
              <a:rPr lang="en-US" altLang="en-US" sz="2000" smtClean="0">
                <a:solidFill>
                  <a:srgbClr val="FF3300"/>
                </a:solidFill>
              </a:rPr>
              <a:t>Machine Productivity = Actual Output / Actual Machine Hours Utilized</a:t>
            </a:r>
            <a:endParaRPr lang="en-GB" altLang="en-US" sz="2000" smtClean="0">
              <a:solidFill>
                <a:srgbClr val="FF3300"/>
              </a:solidFill>
            </a:endParaRPr>
          </a:p>
          <a:p>
            <a:r>
              <a:rPr lang="en-US" altLang="en-US" sz="2000" smtClean="0"/>
              <a:t>►Machine productivity can be improved by; </a:t>
            </a:r>
            <a:endParaRPr lang="en-GB" altLang="en-US" sz="2000" smtClean="0"/>
          </a:p>
          <a:p>
            <a:r>
              <a:rPr lang="en-US" altLang="en-US" sz="2000" smtClean="0"/>
              <a:t>Preventive maintenance </a:t>
            </a:r>
            <a:endParaRPr lang="en-GB" altLang="en-US" sz="2000" smtClean="0"/>
          </a:p>
          <a:p>
            <a:r>
              <a:rPr lang="en-US" altLang="en-US" sz="2000" smtClean="0"/>
              <a:t> Use of proper speed, feed, etc. </a:t>
            </a:r>
            <a:endParaRPr lang="en-GB" altLang="en-US" sz="2000" smtClean="0"/>
          </a:p>
          <a:p>
            <a:r>
              <a:rPr lang="en-US" altLang="en-US" sz="2000" smtClean="0"/>
              <a:t>Using method study techniques( Using best method) </a:t>
            </a:r>
            <a:endParaRPr lang="en-GB" altLang="en-US" sz="2000" smtClean="0"/>
          </a:p>
          <a:p>
            <a:r>
              <a:rPr lang="en-US" altLang="en-US" sz="2000" smtClean="0"/>
              <a:t>Use of skilled, properly trained workers</a:t>
            </a:r>
            <a:endParaRPr lang="en-GB" altLang="en-US" sz="20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49313"/>
            <a:ext cx="7669212" cy="779462"/>
          </a:xfrm>
        </p:spPr>
        <p:txBody>
          <a:bodyPr/>
          <a:lstStyle/>
          <a:p>
            <a:pPr algn="ctr"/>
            <a:r>
              <a:rPr lang="en-US" altLang="en-US" sz="3200" b="1" smtClean="0"/>
              <a:t>Kinds of Productivity Measurement</a:t>
            </a:r>
          </a:p>
        </p:txBody>
      </p:sp>
    </p:spTree>
    <p:extLst>
      <p:ext uri="{BB962C8B-B14F-4D97-AF65-F5344CB8AC3E}">
        <p14:creationId xmlns:p14="http://schemas.microsoft.com/office/powerpoint/2010/main" val="341724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19FEBA5-16BC-4E46-BB05-5184DD713FC6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7920038" cy="3240087"/>
          </a:xfrm>
        </p:spPr>
        <p:txBody>
          <a:bodyPr/>
          <a:lstStyle/>
          <a:p>
            <a:r>
              <a:rPr lang="en-US" altLang="en-US" sz="2000" smtClean="0">
                <a:solidFill>
                  <a:srgbClr val="0033CC"/>
                </a:solidFill>
              </a:rPr>
              <a:t>E-</a:t>
            </a:r>
            <a:r>
              <a:rPr lang="en-US" altLang="en-US" sz="2000" b="1" smtClean="0">
                <a:solidFill>
                  <a:srgbClr val="0033CC"/>
                </a:solidFill>
              </a:rPr>
              <a:t> Capital Productivity</a:t>
            </a:r>
            <a:endParaRPr lang="en-GB" altLang="en-US" sz="2000" smtClean="0">
              <a:solidFill>
                <a:srgbClr val="0033CC"/>
              </a:solidFill>
            </a:endParaRPr>
          </a:p>
          <a:p>
            <a:r>
              <a:rPr lang="en-US" altLang="en-US" sz="2000" smtClean="0"/>
              <a:t>►</a:t>
            </a:r>
            <a:r>
              <a:rPr lang="en-US" altLang="en-US" sz="2000" smtClean="0">
                <a:solidFill>
                  <a:srgbClr val="FF0000"/>
                </a:solidFill>
              </a:rPr>
              <a:t>Capital Productivity = Turn Overs / Actual Machine Hours Utilized</a:t>
            </a:r>
            <a:endParaRPr lang="en-GB" altLang="en-US" sz="2000" smtClean="0">
              <a:solidFill>
                <a:srgbClr val="FF0000"/>
              </a:solidFill>
            </a:endParaRPr>
          </a:p>
          <a:p>
            <a:r>
              <a:rPr lang="en-US" altLang="en-US" sz="2000" smtClean="0"/>
              <a:t>►Capital productivity can be improved by; </a:t>
            </a:r>
            <a:endParaRPr lang="en-GB" altLang="en-US" sz="2000" smtClean="0"/>
          </a:p>
          <a:p>
            <a:r>
              <a:rPr lang="en-US" altLang="en-US" sz="2000" smtClean="0"/>
              <a:t> Better utilization of capital resources like land, building machines etc.</a:t>
            </a:r>
            <a:endParaRPr lang="en-GB" altLang="en-US" sz="2000" smtClean="0"/>
          </a:p>
          <a:p>
            <a:r>
              <a:rPr lang="en-US" altLang="en-US" sz="2000" smtClean="0"/>
              <a:t> Careful make or buy decision </a:t>
            </a:r>
            <a:endParaRPr lang="en-GB" altLang="en-US" sz="2000" smtClean="0"/>
          </a:p>
          <a:p>
            <a:r>
              <a:rPr lang="en-US" altLang="en-US" sz="2000" smtClean="0"/>
              <a:t> By using modern techniques of production, maintenance, flexible manufacturing system, proper plant layout etc.</a:t>
            </a:r>
            <a:endParaRPr lang="en-GB" altLang="en-US" sz="20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849313"/>
            <a:ext cx="7669212" cy="779462"/>
          </a:xfrm>
        </p:spPr>
        <p:txBody>
          <a:bodyPr/>
          <a:lstStyle/>
          <a:p>
            <a:pPr algn="ctr"/>
            <a:r>
              <a:rPr lang="en-US" altLang="en-US" sz="3200" b="1" smtClean="0"/>
              <a:t>Kinds of Productivity Measurement</a:t>
            </a:r>
          </a:p>
        </p:txBody>
      </p:sp>
    </p:spTree>
    <p:extLst>
      <p:ext uri="{BB962C8B-B14F-4D97-AF65-F5344CB8AC3E}">
        <p14:creationId xmlns:p14="http://schemas.microsoft.com/office/powerpoint/2010/main" val="877849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609725" y="617538"/>
            <a:ext cx="6130925" cy="1143000"/>
          </a:xfrm>
        </p:spPr>
        <p:txBody>
          <a:bodyPr/>
          <a:lstStyle/>
          <a:p>
            <a:r>
              <a:rPr lang="en-US" altLang="en-US" b="1" smtClean="0"/>
              <a:t>Productivity Index</a:t>
            </a:r>
            <a:endParaRPr lang="en-GB" altLang="en-US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39750" y="2017713"/>
            <a:ext cx="8415338" cy="1698625"/>
          </a:xfrm>
        </p:spPr>
        <p:txBody>
          <a:bodyPr/>
          <a:lstStyle/>
          <a:p>
            <a:r>
              <a:rPr lang="en-US" altLang="en-US" sz="1600" b="1" smtClean="0"/>
              <a:t>Productivity index </a:t>
            </a:r>
            <a:r>
              <a:rPr lang="en-US" altLang="en-US" sz="1600" smtClean="0"/>
              <a:t>is used to compare the productivity during the current year with the productivity during the base year. </a:t>
            </a:r>
            <a:endParaRPr lang="en-GB" altLang="en-US" sz="1600" smtClean="0"/>
          </a:p>
          <a:p>
            <a:r>
              <a:rPr lang="en-US" altLang="en-US" sz="1600" smtClean="0"/>
              <a:t> Base year is any year which the company uses for comparative study.</a:t>
            </a:r>
            <a:endParaRPr lang="en-GB" altLang="en-US" sz="1600" smtClean="0"/>
          </a:p>
          <a:p>
            <a:r>
              <a:rPr lang="en-US" altLang="en-US" sz="1600" smtClean="0"/>
              <a:t>► Productivity Index = Productivity during the current year/ Productivity during the base year</a:t>
            </a:r>
            <a:endParaRPr lang="en-GB" altLang="en-US" sz="160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E1DD4732-1E94-4BF6-95F0-28ADD91896F4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 smtClean="0"/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164013"/>
            <a:ext cx="85693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9288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7905642-A057-4C6F-8F2F-27A267C033EF}" type="slidenum">
              <a:rPr lang="en-GB" altLang="en-US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849313"/>
            <a:ext cx="5111750" cy="708025"/>
          </a:xfrm>
        </p:spPr>
        <p:txBody>
          <a:bodyPr/>
          <a:lstStyle/>
          <a:p>
            <a:pPr algn="ctr"/>
            <a:r>
              <a:rPr lang="en-US" altLang="en-US" sz="3200" b="1" smtClean="0"/>
              <a:t>Advantages</a:t>
            </a:r>
            <a:endParaRPr lang="en-GB" altLang="en-US" sz="320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7416800" cy="43354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000" b="1" dirty="0" smtClean="0"/>
              <a:t>Benefits </a:t>
            </a:r>
            <a:r>
              <a:rPr lang="en-US" sz="2000" b="1" dirty="0"/>
              <a:t>derived from higher productivity are as follows: </a:t>
            </a:r>
            <a:endParaRPr lang="en-GB" sz="2000" b="1" dirty="0"/>
          </a:p>
          <a:p>
            <a:pPr>
              <a:defRPr/>
            </a:pPr>
            <a:r>
              <a:rPr lang="en-US" sz="2000" dirty="0"/>
              <a:t> It helps to cut down cost per unit and thereby improve the profits. 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 Gains from productivity can be transferred to the consumers in form of lower priced Products or better quality products. 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 These gains can also be shared with workers or employees by paying them at higher rate. 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  It would generate more employment opportunity. 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 Overall productivity reflects the efficiency of production system. </a:t>
            </a:r>
            <a:endParaRPr lang="en-GB" sz="2000" dirty="0"/>
          </a:p>
          <a:p>
            <a:pPr>
              <a:defRPr/>
            </a:pPr>
            <a:r>
              <a:rPr lang="en-US" sz="2000" dirty="0"/>
              <a:t> More output is produced with same or less input. 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39083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853</Words>
  <Application>Microsoft Office PowerPoint</Application>
  <PresentationFormat>On-screen Show (4:3)</PresentationFormat>
  <Paragraphs>107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  Industrial Engineering </vt:lpstr>
      <vt:lpstr>PowerPoint Presentation</vt:lpstr>
      <vt:lpstr>PowerPoint Presentation</vt:lpstr>
      <vt:lpstr>Kinds of Productivity Measurement</vt:lpstr>
      <vt:lpstr>Kinds of Productivity Measurement</vt:lpstr>
      <vt:lpstr>Kinds of Productivity Measurement</vt:lpstr>
      <vt:lpstr>Kinds of Productivity Measurement</vt:lpstr>
      <vt:lpstr>Productivity Index</vt:lpstr>
      <vt:lpstr>Advantages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Industrial Engineering </dc:title>
  <dc:creator>Salam</dc:creator>
  <cp:lastModifiedBy>Salam</cp:lastModifiedBy>
  <cp:revision>2</cp:revision>
  <dcterms:created xsi:type="dcterms:W3CDTF">2019-09-02T09:07:04Z</dcterms:created>
  <dcterms:modified xsi:type="dcterms:W3CDTF">2019-09-02T09:17:41Z</dcterms:modified>
</cp:coreProperties>
</file>